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5" r:id="rId1"/>
  </p:sldMasterIdLst>
  <p:notesMasterIdLst>
    <p:notesMasterId r:id="rId30"/>
  </p:notesMasterIdLst>
  <p:sldIdLst>
    <p:sldId id="256" r:id="rId2"/>
    <p:sldId id="257" r:id="rId3"/>
    <p:sldId id="259" r:id="rId4"/>
    <p:sldId id="258" r:id="rId5"/>
    <p:sldId id="260" r:id="rId6"/>
    <p:sldId id="263" r:id="rId7"/>
    <p:sldId id="264" r:id="rId8"/>
    <p:sldId id="306" r:id="rId9"/>
    <p:sldId id="265" r:id="rId10"/>
    <p:sldId id="266" r:id="rId11"/>
    <p:sldId id="268" r:id="rId12"/>
    <p:sldId id="308" r:id="rId13"/>
    <p:sldId id="307" r:id="rId14"/>
    <p:sldId id="309" r:id="rId15"/>
    <p:sldId id="310" r:id="rId16"/>
    <p:sldId id="312" r:id="rId17"/>
    <p:sldId id="267" r:id="rId18"/>
    <p:sldId id="313" r:id="rId19"/>
    <p:sldId id="269" r:id="rId20"/>
    <p:sldId id="314" r:id="rId21"/>
    <p:sldId id="315" r:id="rId22"/>
    <p:sldId id="316" r:id="rId23"/>
    <p:sldId id="317" r:id="rId24"/>
    <p:sldId id="319" r:id="rId25"/>
    <p:sldId id="318" r:id="rId26"/>
    <p:sldId id="320" r:id="rId27"/>
    <p:sldId id="321" r:id="rId28"/>
    <p:sldId id="270" r:id="rId29"/>
  </p:sldIdLst>
  <p:sldSz cx="9144000" cy="5143500" type="screen16x9"/>
  <p:notesSz cx="6858000" cy="9144000"/>
  <p:embeddedFontLst>
    <p:embeddedFont>
      <p:font typeface="Calisto MT" panose="02040603050505030304" pitchFamily="18" charset="77"/>
      <p:regular r:id="rId31"/>
      <p:bold r:id="rId32"/>
      <p:italic r:id="rId33"/>
      <p:boldItalic r:id="rId34"/>
    </p:embeddedFont>
    <p:embeddedFont>
      <p:font typeface="Josefin Slab SemiBold" panose="020F0502020204030204" pitchFamily="34" charset="0"/>
      <p:regular r:id="rId35"/>
      <p:bold r:id="rId36"/>
      <p:italic r:id="rId37"/>
      <p:boldItalic r:id="rId38"/>
    </p:embeddedFont>
    <p:embeddedFont>
      <p:font typeface="Lato" panose="020F0502020204030203" pitchFamily="34" charset="0"/>
      <p:regular r:id="rId39"/>
      <p:bold r:id="rId40"/>
      <p:italic r:id="rId41"/>
      <p:boldItalic r:id="rId42"/>
    </p:embeddedFont>
    <p:embeddedFont>
      <p:font typeface="Open Sans" panose="020B0606030504020204" pitchFamily="34" charset="0"/>
      <p:regular r:id="rId43"/>
      <p:bold r:id="rId44"/>
      <p:italic r:id="rId45"/>
      <p:boldItalic r:id="rId46"/>
    </p:embeddedFont>
    <p:embeddedFont>
      <p:font typeface="Open Sans SemiBold" panose="020B0606030504020204" pitchFamily="3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AEB9F7-B890-4BF5-A6C3-C9C6E820D2B7}">
  <a:tblStyle styleId="{AFAEB9F7-B890-4BF5-A6C3-C9C6E820D2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80"/>
  </p:normalViewPr>
  <p:slideViewPr>
    <p:cSldViewPr snapToGrid="0" snapToObjects="1">
      <p:cViewPr>
        <p:scale>
          <a:sx n="148" d="100"/>
          <a:sy n="148" d="100"/>
        </p:scale>
        <p:origin x="60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54127edff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54127edff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54127edffa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54127edffa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74258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54127edff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54127edff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71610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4127edff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54127edff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83642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54127edffa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54127edffa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1672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54127edffa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54127edffa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4127edff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54127edff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41133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54127edffa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54127edff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4127edff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54127edff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0494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54127edffa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54127edffa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0232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8da63420e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8da63420e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4127edff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54127edff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33374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54127edffa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54127edffa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8da63420ed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8da63420ed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da63420e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8da63420e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8da63420e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8da63420e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4127edff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54127edff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54127edffa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54127edffa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4127edff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54127edff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8857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54127edffa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54127edffa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4125" y="1671700"/>
            <a:ext cx="4209900" cy="13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49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 b="1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 b="1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 b="1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 b="1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 b="1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 b="1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 b="1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 b="1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4125" y="3067700"/>
            <a:ext cx="42099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5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02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2846400" y="2016525"/>
            <a:ext cx="34512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2945100" y="2796600"/>
            <a:ext cx="3253800" cy="11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2" hasCustomPrompt="1"/>
          </p:nvPr>
        </p:nvSpPr>
        <p:spPr>
          <a:xfrm>
            <a:off x="4079550" y="1338225"/>
            <a:ext cx="984900" cy="57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 hasCustomPrompt="1"/>
          </p:nvPr>
        </p:nvSpPr>
        <p:spPr>
          <a:xfrm>
            <a:off x="721325" y="1332050"/>
            <a:ext cx="402300" cy="347400"/>
          </a:xfrm>
          <a:prstGeom prst="rect">
            <a:avLst/>
          </a:prstGeom>
          <a:noFill/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721325" y="1731325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21325" y="2002525"/>
            <a:ext cx="24420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3"/>
          </p:nvPr>
        </p:nvSpPr>
        <p:spPr>
          <a:xfrm>
            <a:off x="3351000" y="1731325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4"/>
          </p:nvPr>
        </p:nvSpPr>
        <p:spPr>
          <a:xfrm>
            <a:off x="3351000" y="2002525"/>
            <a:ext cx="24420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 idx="5" hasCustomPrompt="1"/>
          </p:nvPr>
        </p:nvSpPr>
        <p:spPr>
          <a:xfrm>
            <a:off x="721325" y="1332050"/>
            <a:ext cx="402300" cy="347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5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6"/>
          </p:nvPr>
        </p:nvSpPr>
        <p:spPr>
          <a:xfrm>
            <a:off x="5980675" y="1731325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7"/>
          </p:nvPr>
        </p:nvSpPr>
        <p:spPr>
          <a:xfrm>
            <a:off x="5980675" y="2002525"/>
            <a:ext cx="244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title" idx="8" hasCustomPrompt="1"/>
          </p:nvPr>
        </p:nvSpPr>
        <p:spPr>
          <a:xfrm>
            <a:off x="5980675" y="1332050"/>
            <a:ext cx="402300" cy="347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5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9"/>
          </p:nvPr>
        </p:nvSpPr>
        <p:spPr>
          <a:xfrm>
            <a:off x="721325" y="3579600"/>
            <a:ext cx="244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13"/>
          </p:nvPr>
        </p:nvSpPr>
        <p:spPr>
          <a:xfrm>
            <a:off x="721325" y="3308400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title" idx="14" hasCustomPrompt="1"/>
          </p:nvPr>
        </p:nvSpPr>
        <p:spPr>
          <a:xfrm>
            <a:off x="721325" y="2907525"/>
            <a:ext cx="402300" cy="347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5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5"/>
          </p:nvPr>
        </p:nvSpPr>
        <p:spPr>
          <a:xfrm>
            <a:off x="3351000" y="3308400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16"/>
          </p:nvPr>
        </p:nvSpPr>
        <p:spPr>
          <a:xfrm>
            <a:off x="3351000" y="3579600"/>
            <a:ext cx="244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17" hasCustomPrompt="1"/>
          </p:nvPr>
        </p:nvSpPr>
        <p:spPr>
          <a:xfrm>
            <a:off x="3351000" y="2907525"/>
            <a:ext cx="402300" cy="347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5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18"/>
          </p:nvPr>
        </p:nvSpPr>
        <p:spPr>
          <a:xfrm>
            <a:off x="5980675" y="3308400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19"/>
          </p:nvPr>
        </p:nvSpPr>
        <p:spPr>
          <a:xfrm>
            <a:off x="5980675" y="3579600"/>
            <a:ext cx="244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 idx="20" hasCustomPrompt="1"/>
          </p:nvPr>
        </p:nvSpPr>
        <p:spPr>
          <a:xfrm>
            <a:off x="5980675" y="2907525"/>
            <a:ext cx="402300" cy="347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5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title" idx="21" hasCustomPrompt="1"/>
          </p:nvPr>
        </p:nvSpPr>
        <p:spPr>
          <a:xfrm>
            <a:off x="3351000" y="1332050"/>
            <a:ext cx="402300" cy="347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5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 idx="22"/>
          </p:nvPr>
        </p:nvSpPr>
        <p:spPr>
          <a:xfrm>
            <a:off x="714125" y="538575"/>
            <a:ext cx="5786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_AND_TWO_COLUMNS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>
            <a:off x="615696" y="409424"/>
            <a:ext cx="40326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1"/>
          </p:nvPr>
        </p:nvSpPr>
        <p:spPr>
          <a:xfrm>
            <a:off x="3643950" y="3706469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2"/>
          </p:nvPr>
        </p:nvSpPr>
        <p:spPr>
          <a:xfrm>
            <a:off x="3408900" y="3872605"/>
            <a:ext cx="2326200" cy="9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3"/>
          </p:nvPr>
        </p:nvSpPr>
        <p:spPr>
          <a:xfrm>
            <a:off x="948150" y="3706469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4"/>
          </p:nvPr>
        </p:nvSpPr>
        <p:spPr>
          <a:xfrm>
            <a:off x="713100" y="3872600"/>
            <a:ext cx="2326200" cy="9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5"/>
          </p:nvPr>
        </p:nvSpPr>
        <p:spPr>
          <a:xfrm>
            <a:off x="6339750" y="3706469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6"/>
          </p:nvPr>
        </p:nvSpPr>
        <p:spPr>
          <a:xfrm>
            <a:off x="6104700" y="3872605"/>
            <a:ext cx="2326200" cy="9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612648" y="420624"/>
            <a:ext cx="7818000" cy="59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 b="1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1"/>
          </p:nvPr>
        </p:nvSpPr>
        <p:spPr>
          <a:xfrm>
            <a:off x="3643950" y="3334994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2"/>
          </p:nvPr>
        </p:nvSpPr>
        <p:spPr>
          <a:xfrm>
            <a:off x="3408900" y="3882130"/>
            <a:ext cx="2326200" cy="9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3"/>
          </p:nvPr>
        </p:nvSpPr>
        <p:spPr>
          <a:xfrm>
            <a:off x="948150" y="3334994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4"/>
          </p:nvPr>
        </p:nvSpPr>
        <p:spPr>
          <a:xfrm>
            <a:off x="713100" y="3882125"/>
            <a:ext cx="2326200" cy="9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5"/>
          </p:nvPr>
        </p:nvSpPr>
        <p:spPr>
          <a:xfrm>
            <a:off x="6339750" y="3334994"/>
            <a:ext cx="18561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6"/>
          </p:nvPr>
        </p:nvSpPr>
        <p:spPr>
          <a:xfrm>
            <a:off x="6104700" y="3882130"/>
            <a:ext cx="2326200" cy="9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6433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846400" y="2026050"/>
            <a:ext cx="34512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990250" y="2796600"/>
            <a:ext cx="3163500" cy="11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079550" y="1338225"/>
            <a:ext cx="984900" cy="57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3900" y="1053625"/>
            <a:ext cx="7707000" cy="33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Open Sans SemiBold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Font typeface="Josefin Slab SemiBold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Font typeface="Josefin Slab SemiBold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Font typeface="Josefin Slab SemiBold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3900" y="538500"/>
            <a:ext cx="5777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615696" y="423672"/>
            <a:ext cx="31548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1"/>
          </p:nvPr>
        </p:nvSpPr>
        <p:spPr>
          <a:xfrm>
            <a:off x="714125" y="1650700"/>
            <a:ext cx="1037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2"/>
          </p:nvPr>
        </p:nvSpPr>
        <p:spPr>
          <a:xfrm>
            <a:off x="714125" y="1921900"/>
            <a:ext cx="22578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3"/>
          </p:nvPr>
        </p:nvSpPr>
        <p:spPr>
          <a:xfrm>
            <a:off x="714125" y="3585100"/>
            <a:ext cx="1037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4"/>
          </p:nvPr>
        </p:nvSpPr>
        <p:spPr>
          <a:xfrm>
            <a:off x="714125" y="3856000"/>
            <a:ext cx="22578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5" hasCustomPrompt="1"/>
          </p:nvPr>
        </p:nvSpPr>
        <p:spPr>
          <a:xfrm>
            <a:off x="714125" y="3328700"/>
            <a:ext cx="317100" cy="2739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6" hasCustomPrompt="1"/>
          </p:nvPr>
        </p:nvSpPr>
        <p:spPr>
          <a:xfrm>
            <a:off x="714125" y="1394300"/>
            <a:ext cx="317100" cy="2739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614400" y="423675"/>
            <a:ext cx="78156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614375" y="1034575"/>
            <a:ext cx="7816500" cy="35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200">
                <a:solidFill>
                  <a:schemeClr val="dk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○"/>
              <a:defRPr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■"/>
              <a:defRPr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●"/>
              <a:defRPr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○"/>
              <a:defRPr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■"/>
              <a:defRPr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●"/>
              <a:defRPr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○"/>
              <a:defRPr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Josefin Slab SemiBold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614375" y="419100"/>
            <a:ext cx="40338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713100" y="1517175"/>
            <a:ext cx="3197400" cy="11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 b="1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ubTitle" idx="1"/>
          </p:nvPr>
        </p:nvSpPr>
        <p:spPr>
          <a:xfrm>
            <a:off x="713100" y="2849025"/>
            <a:ext cx="26313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2"/>
          </p:nvPr>
        </p:nvSpPr>
        <p:spPr>
          <a:xfrm>
            <a:off x="5421725" y="968975"/>
            <a:ext cx="19125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2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2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2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2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2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2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2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3"/>
          </p:nvPr>
        </p:nvSpPr>
        <p:spPr>
          <a:xfrm>
            <a:off x="5421725" y="1537875"/>
            <a:ext cx="21222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4"/>
          </p:nvPr>
        </p:nvSpPr>
        <p:spPr>
          <a:xfrm>
            <a:off x="5421725" y="2222550"/>
            <a:ext cx="21222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5"/>
          </p:nvPr>
        </p:nvSpPr>
        <p:spPr>
          <a:xfrm>
            <a:off x="5421725" y="2910550"/>
            <a:ext cx="21222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6"/>
          </p:nvPr>
        </p:nvSpPr>
        <p:spPr>
          <a:xfrm>
            <a:off x="5421725" y="3598525"/>
            <a:ext cx="21222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 idx="7" hasCustomPrompt="1"/>
          </p:nvPr>
        </p:nvSpPr>
        <p:spPr>
          <a:xfrm>
            <a:off x="4773297" y="1652175"/>
            <a:ext cx="402300" cy="347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r>
              <a:t>xx%</a:t>
            </a:r>
          </a:p>
        </p:txBody>
      </p:sp>
      <p:sp>
        <p:nvSpPr>
          <p:cNvPr id="43" name="Google Shape;43;p9"/>
          <p:cNvSpPr txBox="1">
            <a:spLocks noGrp="1"/>
          </p:cNvSpPr>
          <p:nvPr>
            <p:ph type="title" idx="8" hasCustomPrompt="1"/>
          </p:nvPr>
        </p:nvSpPr>
        <p:spPr>
          <a:xfrm>
            <a:off x="4773297" y="2336845"/>
            <a:ext cx="402300" cy="347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r>
              <a:t>xx%</a:t>
            </a:r>
          </a:p>
        </p:txBody>
      </p:sp>
      <p:sp>
        <p:nvSpPr>
          <p:cNvPr id="44" name="Google Shape;44;p9"/>
          <p:cNvSpPr txBox="1">
            <a:spLocks noGrp="1"/>
          </p:cNvSpPr>
          <p:nvPr>
            <p:ph type="title" idx="9" hasCustomPrompt="1"/>
          </p:nvPr>
        </p:nvSpPr>
        <p:spPr>
          <a:xfrm>
            <a:off x="4773297" y="3024836"/>
            <a:ext cx="402300" cy="347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r>
              <a:t>xx%</a:t>
            </a:r>
          </a:p>
        </p:txBody>
      </p:sp>
      <p:sp>
        <p:nvSpPr>
          <p:cNvPr id="45" name="Google Shape;45;p9"/>
          <p:cNvSpPr txBox="1">
            <a:spLocks noGrp="1"/>
          </p:cNvSpPr>
          <p:nvPr>
            <p:ph type="title" idx="13" hasCustomPrompt="1"/>
          </p:nvPr>
        </p:nvSpPr>
        <p:spPr>
          <a:xfrm>
            <a:off x="4773297" y="3712828"/>
            <a:ext cx="402300" cy="347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/>
          </p:nvPr>
        </p:nvSpPr>
        <p:spPr>
          <a:xfrm>
            <a:off x="2197838" y="2986088"/>
            <a:ext cx="4924500" cy="26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600" b="0"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idx="2" hasCustomPrompt="1"/>
          </p:nvPr>
        </p:nvSpPr>
        <p:spPr>
          <a:xfrm>
            <a:off x="2021662" y="1890713"/>
            <a:ext cx="4924500" cy="1038300"/>
          </a:xfrm>
          <a:prstGeom prst="rect">
            <a:avLst/>
          </a:prstGeom>
          <a:noFill/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74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Lato"/>
              <a:buNone/>
              <a:defRPr sz="2800" b="1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●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Char char="○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Open Sans"/>
              <a:buChar char="■"/>
              <a:defRPr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7" r:id="rId8"/>
    <p:sldLayoutId id="2147483658" r:id="rId9"/>
    <p:sldLayoutId id="2147483659" r:id="rId10"/>
    <p:sldLayoutId id="2147483660" r:id="rId11"/>
    <p:sldLayoutId id="2147483665" r:id="rId12"/>
    <p:sldLayoutId id="2147483669" r:id="rId13"/>
    <p:sldLayoutId id="2147483670" r:id="rId14"/>
    <p:sldLayoutId id="214748369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feSFcajXoF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1"/>
          <p:cNvSpPr txBox="1">
            <a:spLocks noGrp="1"/>
          </p:cNvSpPr>
          <p:nvPr>
            <p:ph type="ctrTitle"/>
          </p:nvPr>
        </p:nvSpPr>
        <p:spPr>
          <a:xfrm>
            <a:off x="714125" y="1671700"/>
            <a:ext cx="4209900" cy="137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base"/>
            <a:r>
              <a:rPr lang="en-IN" dirty="0"/>
              <a:t>Heart Disease Indicators </a:t>
            </a:r>
          </a:p>
        </p:txBody>
      </p:sp>
      <p:sp>
        <p:nvSpPr>
          <p:cNvPr id="273" name="Google Shape;273;p51"/>
          <p:cNvSpPr txBox="1">
            <a:spLocks noGrp="1"/>
          </p:cNvSpPr>
          <p:nvPr>
            <p:ph type="subTitle" idx="1"/>
          </p:nvPr>
        </p:nvSpPr>
        <p:spPr>
          <a:xfrm>
            <a:off x="714125" y="3064919"/>
            <a:ext cx="42099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Excel Capstone Project by Ritam Sahu.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FECB2F-D33E-094F-BFDD-1868E897D9E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000"/>
                    </a14:imgEffect>
                    <a14:imgEffect>
                      <a14:colorTemperature colorTemp="6776"/>
                    </a14:imgEffect>
                  </a14:imgLayer>
                </a14:imgProps>
              </a:ext>
            </a:extLst>
          </a:blip>
          <a:srcRect l="30543" r="2791"/>
          <a:stretch/>
        </p:blipFill>
        <p:spPr>
          <a:xfrm>
            <a:off x="4924025" y="0"/>
            <a:ext cx="4219975" cy="5143500"/>
          </a:xfrm>
          <a:prstGeom prst="rect">
            <a:avLst/>
          </a:prstGeom>
          <a:effectLst>
            <a:glow>
              <a:schemeClr val="accent1">
                <a:alpha val="30000"/>
              </a:schemeClr>
            </a:glow>
            <a:softEdge rad="3175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54;p58">
            <a:extLst>
              <a:ext uri="{FF2B5EF4-FFF2-40B4-BE49-F238E27FC236}">
                <a16:creationId xmlns:a16="http://schemas.microsoft.com/office/drawing/2014/main" id="{EEECFB03-139C-6D4B-AC28-7D6A7514512A}"/>
              </a:ext>
            </a:extLst>
          </p:cNvPr>
          <p:cNvSpPr/>
          <p:nvPr/>
        </p:nvSpPr>
        <p:spPr>
          <a:xfrm>
            <a:off x="4208699" y="1233377"/>
            <a:ext cx="863031" cy="7576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rgbClr val="283238"/>
              </a:buClr>
              <a:buSzPts val="4200"/>
            </a:pPr>
            <a:r>
              <a:rPr lang="en" sz="4000" b="1" dirty="0">
                <a:solidFill>
                  <a:srgbClr val="283238"/>
                </a:solidFill>
                <a:latin typeface="Lato"/>
                <a:ea typeface="Lato"/>
                <a:cs typeface="Lato"/>
                <a:sym typeface="Lato"/>
              </a:rPr>
              <a:t>03</a:t>
            </a:r>
          </a:p>
        </p:txBody>
      </p:sp>
      <p:sp>
        <p:nvSpPr>
          <p:cNvPr id="13" name="Google Shape;355;p58">
            <a:extLst>
              <a:ext uri="{FF2B5EF4-FFF2-40B4-BE49-F238E27FC236}">
                <a16:creationId xmlns:a16="http://schemas.microsoft.com/office/drawing/2014/main" id="{910D9073-AD59-094E-8998-98ADC3A8D1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5291" y="2092333"/>
            <a:ext cx="8569842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4000" b="1" dirty="0">
                <a:latin typeface="+mj-lt"/>
              </a:rPr>
              <a:t>Bad Habits</a:t>
            </a:r>
            <a:endParaRPr sz="40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646A9B-55D9-A345-89A5-8D9374147BCC}"/>
              </a:ext>
            </a:extLst>
          </p:cNvPr>
          <p:cNvSpPr txBox="1"/>
          <p:nvPr/>
        </p:nvSpPr>
        <p:spPr>
          <a:xfrm>
            <a:off x="2085667" y="3083442"/>
            <a:ext cx="51090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What is the smoking and alcohol consumption rate among all?</a:t>
            </a:r>
            <a:endParaRPr lang="en-IN" dirty="0">
              <a:solidFill>
                <a:schemeClr val="lt2"/>
              </a:solidFill>
            </a:endParaRP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2821D4-1C97-A14B-980F-ECDFDEAE86D6}"/>
              </a:ext>
            </a:extLst>
          </p:cNvPr>
          <p:cNvSpPr txBox="1"/>
          <p:nvPr/>
        </p:nvSpPr>
        <p:spPr>
          <a:xfrm>
            <a:off x="2870200" y="15367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D112E68B-4481-1B47-A593-7C666F1205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90000"/>
          </a:blip>
          <a:srcRect l="35142" t="28734" r="15375" b="12351"/>
          <a:stretch/>
        </p:blipFill>
        <p:spPr>
          <a:xfrm>
            <a:off x="212289" y="126116"/>
            <a:ext cx="4118995" cy="2399062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30" name="Google Shape;409;p62">
            <a:extLst>
              <a:ext uri="{FF2B5EF4-FFF2-40B4-BE49-F238E27FC236}">
                <a16:creationId xmlns:a16="http://schemas.microsoft.com/office/drawing/2014/main" id="{7E1A20ED-FEE3-3C41-8623-658FA6901986}"/>
              </a:ext>
            </a:extLst>
          </p:cNvPr>
          <p:cNvSpPr/>
          <p:nvPr/>
        </p:nvSpPr>
        <p:spPr>
          <a:xfrm>
            <a:off x="4528775" y="3069315"/>
            <a:ext cx="252600" cy="252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F270FCF-CA15-0347-89FE-F4AF81C39A4E}"/>
              </a:ext>
            </a:extLst>
          </p:cNvPr>
          <p:cNvSpPr txBox="1"/>
          <p:nvPr/>
        </p:nvSpPr>
        <p:spPr>
          <a:xfrm>
            <a:off x="4930019" y="1086402"/>
            <a:ext cx="245797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200" dirty="0">
                <a:latin typeface="Calisto MT" panose="02040603050505030304" pitchFamily="18" charset="77"/>
              </a:rPr>
              <a:t>Smoking increases heart rate, tightens major arteries, and can cause an irregular heart rhythm, all of which make your heart work harder.</a:t>
            </a:r>
            <a:endParaRPr lang="en-US" sz="1200" dirty="0">
              <a:latin typeface="Calisto MT" panose="02040603050505030304" pitchFamily="18" charset="77"/>
            </a:endParaRPr>
          </a:p>
          <a:p>
            <a:pPr algn="just"/>
            <a:endParaRPr lang="en-US" sz="1200" dirty="0"/>
          </a:p>
        </p:txBody>
      </p:sp>
      <p:sp>
        <p:nvSpPr>
          <p:cNvPr id="32" name="Google Shape;410;p62">
            <a:extLst>
              <a:ext uri="{FF2B5EF4-FFF2-40B4-BE49-F238E27FC236}">
                <a16:creationId xmlns:a16="http://schemas.microsoft.com/office/drawing/2014/main" id="{6A3440B5-3760-574A-B763-265F7879E9C6}"/>
              </a:ext>
            </a:extLst>
          </p:cNvPr>
          <p:cNvSpPr/>
          <p:nvPr/>
        </p:nvSpPr>
        <p:spPr>
          <a:xfrm>
            <a:off x="4528775" y="1002047"/>
            <a:ext cx="252600" cy="252600"/>
          </a:xfrm>
          <a:prstGeom prst="rect">
            <a:avLst/>
          </a:prstGeom>
          <a:solidFill>
            <a:srgbClr val="8D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44E149-6925-824A-B877-901FC6A3A978}"/>
              </a:ext>
            </a:extLst>
          </p:cNvPr>
          <p:cNvSpPr txBox="1"/>
          <p:nvPr/>
        </p:nvSpPr>
        <p:spPr>
          <a:xfrm>
            <a:off x="4930019" y="803792"/>
            <a:ext cx="11157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dk1"/>
                </a:solidFill>
                <a:latin typeface="+mj-lt"/>
                <a:ea typeface="Lato"/>
                <a:cs typeface="Lato"/>
                <a:sym typeface="Lato"/>
              </a:rPr>
              <a:t>Smoking</a:t>
            </a:r>
            <a:endParaRPr lang="en-US" dirty="0"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D194FE-5571-774E-8A54-5EA586D3B67C}"/>
              </a:ext>
            </a:extLst>
          </p:cNvPr>
          <p:cNvSpPr txBox="1"/>
          <p:nvPr/>
        </p:nvSpPr>
        <p:spPr>
          <a:xfrm>
            <a:off x="4987255" y="3158168"/>
            <a:ext cx="26089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latin typeface="Times" pitchFamily="2" charset="0"/>
              </a:rPr>
              <a:t>Excessive alcohol intake can lead to high blood pressure, heart failure or stroke.</a:t>
            </a:r>
          </a:p>
          <a:p>
            <a:endParaRPr lang="en-IN" sz="1200" dirty="0">
              <a:latin typeface="Times" pitchFamily="2" charset="0"/>
            </a:endParaRPr>
          </a:p>
          <a:p>
            <a:r>
              <a:rPr lang="en-US" sz="1200" dirty="0">
                <a:latin typeface="Times" pitchFamily="2" charset="0"/>
              </a:rPr>
              <a:t>Smoking &amp; alcohol drinking increases with age.</a:t>
            </a:r>
          </a:p>
          <a:p>
            <a:endParaRPr lang="en-US" sz="1200" dirty="0">
              <a:latin typeface="Times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48A0956-E527-D740-A99B-BDA82776849E}"/>
              </a:ext>
            </a:extLst>
          </p:cNvPr>
          <p:cNvSpPr txBox="1"/>
          <p:nvPr/>
        </p:nvSpPr>
        <p:spPr>
          <a:xfrm>
            <a:off x="5010822" y="2887838"/>
            <a:ext cx="840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dk1"/>
                </a:solidFill>
                <a:ea typeface="Lato"/>
                <a:cs typeface="Lato"/>
                <a:sym typeface="Lato"/>
              </a:rPr>
              <a:t>Alcohol</a:t>
            </a:r>
            <a:endParaRPr 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B0CB55B-38ED-274C-914B-73F14CE07A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7000"/>
          </a:blip>
          <a:srcRect l="25841" t="37513" r="24108" b="12742"/>
          <a:stretch/>
        </p:blipFill>
        <p:spPr>
          <a:xfrm>
            <a:off x="212289" y="2525178"/>
            <a:ext cx="4118995" cy="2558642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2186992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54;p58">
            <a:extLst>
              <a:ext uri="{FF2B5EF4-FFF2-40B4-BE49-F238E27FC236}">
                <a16:creationId xmlns:a16="http://schemas.microsoft.com/office/drawing/2014/main" id="{EEECFB03-139C-6D4B-AC28-7D6A7514512A}"/>
              </a:ext>
            </a:extLst>
          </p:cNvPr>
          <p:cNvSpPr/>
          <p:nvPr/>
        </p:nvSpPr>
        <p:spPr>
          <a:xfrm>
            <a:off x="4208699" y="1233377"/>
            <a:ext cx="863031" cy="757648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rgbClr val="283238"/>
              </a:buClr>
              <a:buSzPts val="4200"/>
            </a:pPr>
            <a:r>
              <a:rPr lang="en" sz="4000" b="1" dirty="0">
                <a:solidFill>
                  <a:srgbClr val="283238"/>
                </a:solidFill>
                <a:latin typeface="Lato"/>
                <a:ea typeface="Lato"/>
                <a:cs typeface="Lato"/>
                <a:sym typeface="Lato"/>
              </a:rPr>
              <a:t>04</a:t>
            </a:r>
          </a:p>
        </p:txBody>
      </p:sp>
      <p:sp>
        <p:nvSpPr>
          <p:cNvPr id="13" name="Google Shape;355;p58">
            <a:extLst>
              <a:ext uri="{FF2B5EF4-FFF2-40B4-BE49-F238E27FC236}">
                <a16:creationId xmlns:a16="http://schemas.microsoft.com/office/drawing/2014/main" id="{910D9073-AD59-094E-8998-98ADC3A8D1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5291" y="2092333"/>
            <a:ext cx="8569842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4000" b="1" dirty="0">
                <a:latin typeface="+mj-lt"/>
              </a:rPr>
              <a:t>Females Affected </a:t>
            </a:r>
            <a:endParaRPr sz="40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646A9B-55D9-A345-89A5-8D9374147BCC}"/>
              </a:ext>
            </a:extLst>
          </p:cNvPr>
          <p:cNvSpPr txBox="1"/>
          <p:nvPr/>
        </p:nvSpPr>
        <p:spPr>
          <a:xfrm>
            <a:off x="2240356" y="3083442"/>
            <a:ext cx="47997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0" indent="0" algn="just"/>
            <a:r>
              <a:rPr lang="en-IN" dirty="0"/>
              <a:t>What is the reason for most women having heart disease?</a:t>
            </a:r>
            <a:endParaRPr lang="en-IN" dirty="0">
              <a:solidFill>
                <a:schemeClr val="lt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2821D4-1C97-A14B-980F-ECDFDEAE86D6}"/>
              </a:ext>
            </a:extLst>
          </p:cNvPr>
          <p:cNvSpPr txBox="1"/>
          <p:nvPr/>
        </p:nvSpPr>
        <p:spPr>
          <a:xfrm>
            <a:off x="2870200" y="15367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15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A6C9417-B5DB-C54E-8E4B-0F1BAC6260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90000"/>
          </a:blip>
          <a:srcRect l="36137" t="28706" r="18919" b="17472"/>
          <a:stretch/>
        </p:blipFill>
        <p:spPr>
          <a:xfrm>
            <a:off x="353259" y="874487"/>
            <a:ext cx="4535304" cy="339452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1FE1C9-5ADA-814F-8650-FE62640322F9}"/>
              </a:ext>
            </a:extLst>
          </p:cNvPr>
          <p:cNvSpPr txBox="1"/>
          <p:nvPr/>
        </p:nvSpPr>
        <p:spPr>
          <a:xfrm>
            <a:off x="5210484" y="2248583"/>
            <a:ext cx="3140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latin typeface="Times" pitchFamily="2" charset="0"/>
              </a:rPr>
              <a:t>Excessive alcohol intake can lead to high blood pressure, heart failure or stroke.</a:t>
            </a:r>
            <a:endParaRPr lang="en-US" sz="1200" dirty="0">
              <a:latin typeface="Times" pitchFamily="2" charset="0"/>
            </a:endParaRPr>
          </a:p>
          <a:p>
            <a:endParaRPr 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3BE4C3-F418-B148-A164-005CFEBEE199}"/>
              </a:ext>
            </a:extLst>
          </p:cNvPr>
          <p:cNvSpPr txBox="1"/>
          <p:nvPr/>
        </p:nvSpPr>
        <p:spPr>
          <a:xfrm>
            <a:off x="5185317" y="1878981"/>
            <a:ext cx="445363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latin typeface="Times" pitchFamily="2" charset="0"/>
              </a:rPr>
              <a:t>What is the reason for most women having heart disease?</a:t>
            </a:r>
            <a:endParaRPr lang="en-IN" sz="1200" dirty="0">
              <a:solidFill>
                <a:schemeClr val="lt2"/>
              </a:solidFill>
              <a:latin typeface="Times" pitchFamily="2" charset="0"/>
            </a:endParaRPr>
          </a:p>
          <a:p>
            <a:endParaRPr lang="en-US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466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8"/>
          <p:cNvSpPr/>
          <p:nvPr/>
        </p:nvSpPr>
        <p:spPr>
          <a:xfrm>
            <a:off x="4208700" y="1264425"/>
            <a:ext cx="726600" cy="7266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58"/>
          <p:cNvSpPr txBox="1">
            <a:spLocks noGrp="1"/>
          </p:cNvSpPr>
          <p:nvPr>
            <p:ph type="title"/>
          </p:nvPr>
        </p:nvSpPr>
        <p:spPr>
          <a:xfrm>
            <a:off x="2846400" y="2016525"/>
            <a:ext cx="34512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High BMI</a:t>
            </a:r>
            <a:endParaRPr dirty="0"/>
          </a:p>
        </p:txBody>
      </p:sp>
      <p:sp>
        <p:nvSpPr>
          <p:cNvPr id="356" name="Google Shape;356;p58"/>
          <p:cNvSpPr txBox="1">
            <a:spLocks noGrp="1"/>
          </p:cNvSpPr>
          <p:nvPr>
            <p:ph type="subTitle" idx="1"/>
          </p:nvPr>
        </p:nvSpPr>
        <p:spPr>
          <a:xfrm>
            <a:off x="2353394" y="2461425"/>
            <a:ext cx="4437212" cy="11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IN" dirty="0"/>
              <a:t>Is heart disease associated with higher BMI?</a:t>
            </a:r>
          </a:p>
        </p:txBody>
      </p:sp>
      <p:sp>
        <p:nvSpPr>
          <p:cNvPr id="357" name="Google Shape;357;p58"/>
          <p:cNvSpPr txBox="1">
            <a:spLocks noGrp="1"/>
          </p:cNvSpPr>
          <p:nvPr>
            <p:ph type="title" idx="2"/>
          </p:nvPr>
        </p:nvSpPr>
        <p:spPr>
          <a:xfrm>
            <a:off x="4079550" y="1338225"/>
            <a:ext cx="984900" cy="57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1637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98461FE-FCDD-ED4C-A9E0-26914FF6E8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90000"/>
          </a:blip>
          <a:srcRect l="25535" t="18756" r="23700" b="20407"/>
          <a:stretch/>
        </p:blipFill>
        <p:spPr>
          <a:xfrm>
            <a:off x="226501" y="547592"/>
            <a:ext cx="5176008" cy="4048315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BBF662-3BF6-6141-B6D5-79B07A6A08E0}"/>
              </a:ext>
            </a:extLst>
          </p:cNvPr>
          <p:cNvSpPr txBox="1"/>
          <p:nvPr/>
        </p:nvSpPr>
        <p:spPr>
          <a:xfrm>
            <a:off x="5671097" y="2441196"/>
            <a:ext cx="33974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Age 55-74 shows highest no of heart disease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5A1747-7B7C-0448-BA6F-1BA98F3C3349}"/>
              </a:ext>
            </a:extLst>
          </p:cNvPr>
          <p:cNvSpPr txBox="1"/>
          <p:nvPr/>
        </p:nvSpPr>
        <p:spPr>
          <a:xfrm>
            <a:off x="5671097" y="2110084"/>
            <a:ext cx="32464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dirty="0"/>
              <a:t>Heart disease is associated with higher BMI?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60578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54;p58">
            <a:extLst>
              <a:ext uri="{FF2B5EF4-FFF2-40B4-BE49-F238E27FC236}">
                <a16:creationId xmlns:a16="http://schemas.microsoft.com/office/drawing/2014/main" id="{274E28AA-B4B7-BF42-A877-508170A45117}"/>
              </a:ext>
            </a:extLst>
          </p:cNvPr>
          <p:cNvSpPr/>
          <p:nvPr/>
        </p:nvSpPr>
        <p:spPr>
          <a:xfrm>
            <a:off x="4208700" y="1264425"/>
            <a:ext cx="726600" cy="726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55;p58">
            <a:extLst>
              <a:ext uri="{FF2B5EF4-FFF2-40B4-BE49-F238E27FC236}">
                <a16:creationId xmlns:a16="http://schemas.microsoft.com/office/drawing/2014/main" id="{DEE7B9AC-723C-274A-9596-67E5345C44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46400" y="2016525"/>
            <a:ext cx="34512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Diabetic</a:t>
            </a:r>
            <a:endParaRPr sz="4000" dirty="0"/>
          </a:p>
        </p:txBody>
      </p:sp>
      <p:sp>
        <p:nvSpPr>
          <p:cNvPr id="11" name="Google Shape;356;p58">
            <a:extLst>
              <a:ext uri="{FF2B5EF4-FFF2-40B4-BE49-F238E27FC236}">
                <a16:creationId xmlns:a16="http://schemas.microsoft.com/office/drawing/2014/main" id="{B7156052-2730-DF48-8FA3-E30D70AAF24D}"/>
              </a:ext>
            </a:extLst>
          </p:cNvPr>
          <p:cNvSpPr txBox="1">
            <a:spLocks/>
          </p:cNvSpPr>
          <p:nvPr/>
        </p:nvSpPr>
        <p:spPr>
          <a:xfrm>
            <a:off x="1744909" y="2461425"/>
            <a:ext cx="5654181" cy="11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Josefin Slab SemiBold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just">
              <a:buNone/>
            </a:pPr>
            <a:r>
              <a:rPr lang="en-IN" sz="1400" dirty="0"/>
              <a:t>Are diabetic conditions the most common cause of heart disease?</a:t>
            </a:r>
            <a:endParaRPr lang="en-IN" sz="1400" dirty="0">
              <a:solidFill>
                <a:schemeClr val="lt2"/>
              </a:solidFill>
            </a:endParaRPr>
          </a:p>
        </p:txBody>
      </p:sp>
      <p:sp>
        <p:nvSpPr>
          <p:cNvPr id="12" name="Google Shape;357;p58">
            <a:extLst>
              <a:ext uri="{FF2B5EF4-FFF2-40B4-BE49-F238E27FC236}">
                <a16:creationId xmlns:a16="http://schemas.microsoft.com/office/drawing/2014/main" id="{E3364640-6A4D-7643-8EC6-650A5C430015}"/>
              </a:ext>
            </a:extLst>
          </p:cNvPr>
          <p:cNvSpPr txBox="1">
            <a:spLocks/>
          </p:cNvSpPr>
          <p:nvPr/>
        </p:nvSpPr>
        <p:spPr>
          <a:xfrm>
            <a:off x="4079550" y="1338225"/>
            <a:ext cx="984900" cy="57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>
              <a:buClr>
                <a:srgbClr val="283238"/>
              </a:buClr>
              <a:buSzPts val="4200"/>
            </a:pPr>
            <a:r>
              <a:rPr lang="en" sz="4000" b="1" dirty="0">
                <a:solidFill>
                  <a:srgbClr val="283238"/>
                </a:solidFill>
                <a:latin typeface="Lato"/>
                <a:ea typeface="Lato"/>
                <a:cs typeface="Lato"/>
                <a:sym typeface="Lato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480308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2"/>
          <p:cNvSpPr txBox="1"/>
          <p:nvPr/>
        </p:nvSpPr>
        <p:spPr>
          <a:xfrm>
            <a:off x="6004762" y="1371198"/>
            <a:ext cx="2854011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IN" sz="1200" dirty="0"/>
              <a:t>Are diabetic conditions the most common cause of heart disease?</a:t>
            </a:r>
            <a:endParaRPr lang="en-IN" sz="1200" dirty="0">
              <a:solidFill>
                <a:schemeClr val="lt2"/>
              </a:solidFill>
            </a:endParaRPr>
          </a:p>
        </p:txBody>
      </p:sp>
      <p:sp>
        <p:nvSpPr>
          <p:cNvPr id="406" name="Google Shape;406;p62"/>
          <p:cNvSpPr txBox="1"/>
          <p:nvPr/>
        </p:nvSpPr>
        <p:spPr>
          <a:xfrm>
            <a:off x="6004763" y="3052660"/>
            <a:ext cx="2992969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Most affected heart disease persons are diabetic.</a:t>
            </a:r>
            <a:endParaRPr sz="12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9" name="Google Shape;409;p62"/>
          <p:cNvSpPr/>
          <p:nvPr/>
        </p:nvSpPr>
        <p:spPr>
          <a:xfrm>
            <a:off x="5752163" y="1496298"/>
            <a:ext cx="252600" cy="252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62"/>
          <p:cNvSpPr/>
          <p:nvPr/>
        </p:nvSpPr>
        <p:spPr>
          <a:xfrm>
            <a:off x="5752163" y="3177760"/>
            <a:ext cx="252600" cy="252600"/>
          </a:xfrm>
          <a:prstGeom prst="rect">
            <a:avLst/>
          </a:prstGeom>
          <a:solidFill>
            <a:srgbClr val="8D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9C7316-970C-324A-8DD2-6D8B455C8C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96000"/>
          </a:blip>
          <a:srcRect l="32857" t="24427" r="19207" b="18562"/>
          <a:stretch/>
        </p:blipFill>
        <p:spPr>
          <a:xfrm>
            <a:off x="280789" y="625504"/>
            <a:ext cx="5184394" cy="3892492"/>
          </a:xfrm>
          <a:prstGeom prst="rect">
            <a:avLst/>
          </a:prstGeom>
          <a:effectLst>
            <a:softEdge rad="31750"/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8"/>
          <p:cNvSpPr/>
          <p:nvPr/>
        </p:nvSpPr>
        <p:spPr>
          <a:xfrm>
            <a:off x="4208700" y="1264425"/>
            <a:ext cx="726600" cy="726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58"/>
          <p:cNvSpPr txBox="1">
            <a:spLocks noGrp="1"/>
          </p:cNvSpPr>
          <p:nvPr>
            <p:ph type="title"/>
          </p:nvPr>
        </p:nvSpPr>
        <p:spPr>
          <a:xfrm>
            <a:off x="2846400" y="2016525"/>
            <a:ext cx="34512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Races BMI</a:t>
            </a:r>
            <a:endParaRPr dirty="0"/>
          </a:p>
        </p:txBody>
      </p:sp>
      <p:sp>
        <p:nvSpPr>
          <p:cNvPr id="356" name="Google Shape;356;p58"/>
          <p:cNvSpPr txBox="1">
            <a:spLocks noGrp="1"/>
          </p:cNvSpPr>
          <p:nvPr>
            <p:ph type="subTitle" idx="1"/>
          </p:nvPr>
        </p:nvSpPr>
        <p:spPr>
          <a:xfrm>
            <a:off x="1514212" y="2420325"/>
            <a:ext cx="6350466" cy="11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IN" dirty="0"/>
              <a:t>What is the highest BMI among races?</a:t>
            </a:r>
          </a:p>
        </p:txBody>
      </p:sp>
      <p:sp>
        <p:nvSpPr>
          <p:cNvPr id="357" name="Google Shape;357;p58"/>
          <p:cNvSpPr txBox="1">
            <a:spLocks noGrp="1"/>
          </p:cNvSpPr>
          <p:nvPr>
            <p:ph type="title" idx="2"/>
          </p:nvPr>
        </p:nvSpPr>
        <p:spPr>
          <a:xfrm>
            <a:off x="4079550" y="1338225"/>
            <a:ext cx="984900" cy="579000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1277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BE27B51-F093-8E46-8FFF-A50DE9ADA6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181" t="27727" r="14118" b="16494"/>
          <a:stretch/>
        </p:blipFill>
        <p:spPr>
          <a:xfrm>
            <a:off x="335560" y="952675"/>
            <a:ext cx="5041783" cy="323815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BDCA014-E79B-1D4D-B7C8-641AA5937D6F}"/>
              </a:ext>
            </a:extLst>
          </p:cNvPr>
          <p:cNvSpPr txBox="1"/>
          <p:nvPr/>
        </p:nvSpPr>
        <p:spPr>
          <a:xfrm>
            <a:off x="5490491" y="2310140"/>
            <a:ext cx="32592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What is the highest BMI among races?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2"/>
          <p:cNvSpPr txBox="1">
            <a:spLocks noGrp="1"/>
          </p:cNvSpPr>
          <p:nvPr>
            <p:ph type="title"/>
          </p:nvPr>
        </p:nvSpPr>
        <p:spPr>
          <a:xfrm>
            <a:off x="700800" y="1144556"/>
            <a:ext cx="5777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2"/>
                </a:solidFill>
              </a:rPr>
              <a:t>Objectives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280" name="Google Shape;280;p52"/>
          <p:cNvSpPr txBox="1">
            <a:spLocks noGrp="1"/>
          </p:cNvSpPr>
          <p:nvPr>
            <p:ph type="body" idx="1"/>
          </p:nvPr>
        </p:nvSpPr>
        <p:spPr>
          <a:xfrm>
            <a:off x="723900" y="1053625"/>
            <a:ext cx="7707000" cy="33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base"/>
            <a:r>
              <a:rPr lang="en-IN" dirty="0"/>
              <a:t>To educate the people about heart disease indicators.</a:t>
            </a:r>
          </a:p>
          <a:p>
            <a:pPr fontAlgn="base"/>
            <a:r>
              <a:rPr lang="en-IN" dirty="0"/>
              <a:t>To create a dynamic dashboard based on dataset from Kaggle, after analyse the dataset with various plots and conclusions.</a:t>
            </a:r>
          </a:p>
          <a:p>
            <a:pPr marL="165100" indent="0" fontAlgn="base">
              <a:buNone/>
            </a:pPr>
            <a:endParaRPr lang="en-IN" dirty="0"/>
          </a:p>
          <a:p>
            <a:pPr fontAlgn="base"/>
            <a:endParaRPr dirty="0"/>
          </a:p>
        </p:txBody>
      </p:sp>
      <p:sp>
        <p:nvSpPr>
          <p:cNvPr id="281" name="Google Shape;281;p52"/>
          <p:cNvSpPr txBox="1"/>
          <p:nvPr/>
        </p:nvSpPr>
        <p:spPr>
          <a:xfrm>
            <a:off x="700800" y="4248100"/>
            <a:ext cx="7753200" cy="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8"/>
          <p:cNvSpPr/>
          <p:nvPr/>
        </p:nvSpPr>
        <p:spPr>
          <a:xfrm>
            <a:off x="4208700" y="1264425"/>
            <a:ext cx="726600" cy="726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58"/>
          <p:cNvSpPr txBox="1">
            <a:spLocks noGrp="1"/>
          </p:cNvSpPr>
          <p:nvPr>
            <p:ph type="title"/>
          </p:nvPr>
        </p:nvSpPr>
        <p:spPr>
          <a:xfrm>
            <a:off x="2085929" y="2067659"/>
            <a:ext cx="5207031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Races Heart Disease</a:t>
            </a:r>
            <a:endParaRPr dirty="0"/>
          </a:p>
        </p:txBody>
      </p:sp>
      <p:sp>
        <p:nvSpPr>
          <p:cNvPr id="356" name="Google Shape;356;p58"/>
          <p:cNvSpPr txBox="1">
            <a:spLocks noGrp="1"/>
          </p:cNvSpPr>
          <p:nvPr>
            <p:ph type="subTitle" idx="1"/>
          </p:nvPr>
        </p:nvSpPr>
        <p:spPr>
          <a:xfrm>
            <a:off x="1514212" y="2420325"/>
            <a:ext cx="6350466" cy="11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IN" dirty="0"/>
              <a:t>Heart disease affects which races the most?</a:t>
            </a:r>
          </a:p>
        </p:txBody>
      </p:sp>
      <p:sp>
        <p:nvSpPr>
          <p:cNvPr id="357" name="Google Shape;357;p58"/>
          <p:cNvSpPr txBox="1">
            <a:spLocks noGrp="1"/>
          </p:cNvSpPr>
          <p:nvPr>
            <p:ph type="title" idx="2"/>
          </p:nvPr>
        </p:nvSpPr>
        <p:spPr>
          <a:xfrm>
            <a:off x="4079550" y="1338225"/>
            <a:ext cx="984900" cy="579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84721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DD9029-F214-314B-8225-3A1C2E872E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12" t="26911" r="24516" b="17961"/>
          <a:stretch/>
        </p:blipFill>
        <p:spPr>
          <a:xfrm>
            <a:off x="276836" y="906272"/>
            <a:ext cx="4748169" cy="33309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3491EF-065D-4044-A5DA-D9DEEE45A37C}"/>
              </a:ext>
            </a:extLst>
          </p:cNvPr>
          <p:cNvSpPr txBox="1"/>
          <p:nvPr/>
        </p:nvSpPr>
        <p:spPr>
          <a:xfrm>
            <a:off x="5262596" y="2310139"/>
            <a:ext cx="3696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Heart disease affects which races the most?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7480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54;p58">
            <a:extLst>
              <a:ext uri="{FF2B5EF4-FFF2-40B4-BE49-F238E27FC236}">
                <a16:creationId xmlns:a16="http://schemas.microsoft.com/office/drawing/2014/main" id="{274E28AA-B4B7-BF42-A877-508170A45117}"/>
              </a:ext>
            </a:extLst>
          </p:cNvPr>
          <p:cNvSpPr/>
          <p:nvPr/>
        </p:nvSpPr>
        <p:spPr>
          <a:xfrm>
            <a:off x="4208700" y="1264425"/>
            <a:ext cx="726600" cy="726600"/>
          </a:xfrm>
          <a:prstGeom prst="rect">
            <a:avLst/>
          </a:prstGeom>
          <a:solidFill>
            <a:schemeClr val="accent2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56;p58">
            <a:extLst>
              <a:ext uri="{FF2B5EF4-FFF2-40B4-BE49-F238E27FC236}">
                <a16:creationId xmlns:a16="http://schemas.microsoft.com/office/drawing/2014/main" id="{B7156052-2730-DF48-8FA3-E30D70AAF24D}"/>
              </a:ext>
            </a:extLst>
          </p:cNvPr>
          <p:cNvSpPr txBox="1">
            <a:spLocks/>
          </p:cNvSpPr>
          <p:nvPr/>
        </p:nvSpPr>
        <p:spPr>
          <a:xfrm>
            <a:off x="1392573" y="2461425"/>
            <a:ext cx="6342078" cy="11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uli"/>
              <a:buChar char="●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●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Josefin Slab SemiBold"/>
              <a:buChar char="○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Josefin Slab SemiBold"/>
              <a:buChar char="■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just">
              <a:buNone/>
            </a:pPr>
            <a:r>
              <a:rPr lang="en-IN" sz="1400" dirty="0"/>
              <a:t>Which race and age group consumes the most alcohol and cigarettes?</a:t>
            </a:r>
          </a:p>
        </p:txBody>
      </p:sp>
      <p:sp>
        <p:nvSpPr>
          <p:cNvPr id="12" name="Google Shape;357;p58">
            <a:extLst>
              <a:ext uri="{FF2B5EF4-FFF2-40B4-BE49-F238E27FC236}">
                <a16:creationId xmlns:a16="http://schemas.microsoft.com/office/drawing/2014/main" id="{E3364640-6A4D-7643-8EC6-650A5C430015}"/>
              </a:ext>
            </a:extLst>
          </p:cNvPr>
          <p:cNvSpPr txBox="1">
            <a:spLocks/>
          </p:cNvSpPr>
          <p:nvPr/>
        </p:nvSpPr>
        <p:spPr>
          <a:xfrm>
            <a:off x="4079550" y="1338225"/>
            <a:ext cx="984900" cy="5790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>
              <a:buClr>
                <a:srgbClr val="283238"/>
              </a:buClr>
              <a:buSzPts val="4200"/>
            </a:pPr>
            <a:r>
              <a:rPr lang="en" sz="4000" b="1" dirty="0">
                <a:solidFill>
                  <a:srgbClr val="283238"/>
                </a:solidFill>
                <a:latin typeface="Lato"/>
                <a:ea typeface="Lato"/>
                <a:cs typeface="Lato"/>
                <a:sym typeface="Lato"/>
              </a:rPr>
              <a:t>09</a:t>
            </a:r>
          </a:p>
        </p:txBody>
      </p:sp>
      <p:sp>
        <p:nvSpPr>
          <p:cNvPr id="6" name="Google Shape;355;p58">
            <a:extLst>
              <a:ext uri="{FF2B5EF4-FFF2-40B4-BE49-F238E27FC236}">
                <a16:creationId xmlns:a16="http://schemas.microsoft.com/office/drawing/2014/main" id="{27AC9889-4376-E647-B512-798CB61235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90119" y="2016131"/>
            <a:ext cx="4963762" cy="890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Races Consumption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3411412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31544C-2E6B-DA4F-B60A-191B973429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12" t="28542" r="15035" b="12742"/>
          <a:stretch/>
        </p:blipFill>
        <p:spPr>
          <a:xfrm>
            <a:off x="302003" y="709394"/>
            <a:ext cx="5090438" cy="37247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594E72-299A-124F-947B-5E633BFFCB5C}"/>
              </a:ext>
            </a:extLst>
          </p:cNvPr>
          <p:cNvSpPr txBox="1"/>
          <p:nvPr/>
        </p:nvSpPr>
        <p:spPr>
          <a:xfrm>
            <a:off x="5595457" y="2638699"/>
            <a:ext cx="33890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Smoking &amp; alcohol drinking increases with age.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FFD61C-401F-6A47-A59D-0C2075D8DC99}"/>
              </a:ext>
            </a:extLst>
          </p:cNvPr>
          <p:cNvSpPr txBox="1"/>
          <p:nvPr/>
        </p:nvSpPr>
        <p:spPr>
          <a:xfrm>
            <a:off x="5595457" y="2100091"/>
            <a:ext cx="375114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Which race and age group consumes the most alcohol and cigarettes?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9484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8"/>
          <p:cNvSpPr/>
          <p:nvPr/>
        </p:nvSpPr>
        <p:spPr>
          <a:xfrm>
            <a:off x="4208700" y="1264425"/>
            <a:ext cx="726600" cy="726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58"/>
          <p:cNvSpPr txBox="1">
            <a:spLocks noGrp="1"/>
          </p:cNvSpPr>
          <p:nvPr>
            <p:ph type="title"/>
          </p:nvPr>
        </p:nvSpPr>
        <p:spPr>
          <a:xfrm>
            <a:off x="2606047" y="1993859"/>
            <a:ext cx="4166796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Diabetic Races</a:t>
            </a:r>
            <a:endParaRPr dirty="0"/>
          </a:p>
        </p:txBody>
      </p:sp>
      <p:sp>
        <p:nvSpPr>
          <p:cNvPr id="356" name="Google Shape;356;p58"/>
          <p:cNvSpPr txBox="1">
            <a:spLocks noGrp="1"/>
          </p:cNvSpPr>
          <p:nvPr>
            <p:ph type="subTitle" idx="1"/>
          </p:nvPr>
        </p:nvSpPr>
        <p:spPr>
          <a:xfrm>
            <a:off x="1514212" y="2420325"/>
            <a:ext cx="6350466" cy="11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IN" dirty="0"/>
              <a:t>Which races has most diabetic?</a:t>
            </a:r>
          </a:p>
        </p:txBody>
      </p:sp>
      <p:sp>
        <p:nvSpPr>
          <p:cNvPr id="357" name="Google Shape;357;p58"/>
          <p:cNvSpPr txBox="1">
            <a:spLocks noGrp="1"/>
          </p:cNvSpPr>
          <p:nvPr>
            <p:ph type="title" idx="2"/>
          </p:nvPr>
        </p:nvSpPr>
        <p:spPr>
          <a:xfrm>
            <a:off x="4079550" y="1338225"/>
            <a:ext cx="984900" cy="579000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56470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D9C92AE-283C-0745-B2CC-E9365C80BF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92" t="27564" r="17787" b="13232"/>
          <a:stretch/>
        </p:blipFill>
        <p:spPr>
          <a:xfrm>
            <a:off x="235553" y="881105"/>
            <a:ext cx="5141791" cy="33812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73ADC5-9095-414E-A721-636F49C110DF}"/>
              </a:ext>
            </a:extLst>
          </p:cNvPr>
          <p:cNvSpPr txBox="1"/>
          <p:nvPr/>
        </p:nvSpPr>
        <p:spPr>
          <a:xfrm>
            <a:off x="5603846" y="1929468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6C8935-4693-3243-B04D-6A4F33CD3E4A}"/>
              </a:ext>
            </a:extLst>
          </p:cNvPr>
          <p:cNvSpPr txBox="1"/>
          <p:nvPr/>
        </p:nvSpPr>
        <p:spPr>
          <a:xfrm>
            <a:off x="5788577" y="2310139"/>
            <a:ext cx="27126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Which races has most diabetic?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2096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67D713-8B4A-1749-92ED-5B8209604BF2}"/>
              </a:ext>
            </a:extLst>
          </p:cNvPr>
          <p:cNvSpPr txBox="1"/>
          <p:nvPr/>
        </p:nvSpPr>
        <p:spPr>
          <a:xfrm>
            <a:off x="2042719" y="1929468"/>
            <a:ext cx="50585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DASHBOARD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0511783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ABD997-FBED-F64C-A0C0-001FC9D781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4" t="12233" b="7360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1288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62FF3A-66DA-B142-925F-A8CCCE3A0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Link</a:t>
            </a:r>
          </a:p>
        </p:txBody>
      </p:sp>
      <p:sp>
        <p:nvSpPr>
          <p:cNvPr id="2" name="TextBox 1">
            <a:hlinkClick r:id="rId3"/>
            <a:extLst>
              <a:ext uri="{FF2B5EF4-FFF2-40B4-BE49-F238E27FC236}">
                <a16:creationId xmlns:a16="http://schemas.microsoft.com/office/drawing/2014/main" id="{F3275414-AA3D-BB48-9213-B45CAD7584F8}"/>
              </a:ext>
            </a:extLst>
          </p:cNvPr>
          <p:cNvSpPr txBox="1"/>
          <p:nvPr/>
        </p:nvSpPr>
        <p:spPr>
          <a:xfrm>
            <a:off x="1647730" y="1986975"/>
            <a:ext cx="54681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https://</a:t>
            </a:r>
            <a:r>
              <a:rPr lang="en-US" sz="3200" dirty="0" err="1"/>
              <a:t>youtu.be</a:t>
            </a:r>
            <a:r>
              <a:rPr lang="en-US" sz="3200" dirty="0"/>
              <a:t>/</a:t>
            </a:r>
            <a:r>
              <a:rPr lang="en-US" sz="3200" dirty="0" err="1"/>
              <a:t>feSFcajXoFg</a:t>
            </a:r>
            <a:endParaRPr lang="en-US" sz="3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4"/>
          <p:cNvSpPr txBox="1">
            <a:spLocks noGrp="1"/>
          </p:cNvSpPr>
          <p:nvPr>
            <p:ph type="title"/>
          </p:nvPr>
        </p:nvSpPr>
        <p:spPr>
          <a:xfrm>
            <a:off x="614400" y="423675"/>
            <a:ext cx="78156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Dataset</a:t>
            </a:r>
            <a:endParaRPr dirty="0">
              <a:solidFill>
                <a:schemeClr val="lt2"/>
              </a:solidFill>
            </a:endParaRPr>
          </a:p>
        </p:txBody>
      </p:sp>
      <p:cxnSp>
        <p:nvCxnSpPr>
          <p:cNvPr id="311" name="Google Shape;311;p54"/>
          <p:cNvCxnSpPr/>
          <p:nvPr/>
        </p:nvCxnSpPr>
        <p:spPr>
          <a:xfrm>
            <a:off x="4378925" y="1519500"/>
            <a:ext cx="0" cy="2866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12" name="Google Shape;312;p54"/>
          <p:cNvGraphicFramePr/>
          <p:nvPr>
            <p:extLst>
              <p:ext uri="{D42A27DB-BD31-4B8C-83A1-F6EECF244321}">
                <p14:modId xmlns:p14="http://schemas.microsoft.com/office/powerpoint/2010/main" val="2271861938"/>
              </p:ext>
            </p:extLst>
          </p:nvPr>
        </p:nvGraphicFramePr>
        <p:xfrm>
          <a:off x="1076017" y="1797536"/>
          <a:ext cx="3183834" cy="2933250"/>
        </p:xfrm>
        <a:graphic>
          <a:graphicData uri="http://schemas.openxmlformats.org/drawingml/2006/table">
            <a:tbl>
              <a:tblPr>
                <a:noFill/>
                <a:tableStyleId>{AFAEB9F7-B890-4BF5-A6C3-C9C6E820D2B7}</a:tableStyleId>
              </a:tblPr>
              <a:tblGrid>
                <a:gridCol w="16497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40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6650"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Open Sans"/>
                        <a:buChar char="●"/>
                      </a:pPr>
                      <a:r>
                        <a:rPr lang="en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Individuals:</a:t>
                      </a:r>
                      <a:endParaRPr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4,00,000</a:t>
                      </a:r>
                      <a:endParaRPr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6650"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Open Sans"/>
                        <a:buChar char="●"/>
                      </a:pPr>
                      <a:r>
                        <a:rPr lang="en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Rows: </a:t>
                      </a:r>
                      <a:endParaRPr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319766</a:t>
                      </a:r>
                      <a:endParaRPr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6650"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Open Sans"/>
                        <a:buChar char="●"/>
                      </a:pPr>
                      <a:r>
                        <a:rPr lang="en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Columns:</a:t>
                      </a:r>
                      <a:endParaRPr lang="en-IN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18</a:t>
                      </a:r>
                      <a:endParaRPr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6650"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Open Sans"/>
                        <a:buChar char="●"/>
                      </a:pPr>
                      <a:r>
                        <a:rPr lang="en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Country</a:t>
                      </a:r>
                      <a:r>
                        <a:rPr lang="en-IN" dirty="0">
                          <a:solidFill>
                            <a:schemeClr val="lt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:</a:t>
                      </a:r>
                      <a:endParaRPr lang="en-IN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IN" b="1" u="none" dirty="0">
                          <a:solidFill>
                            <a:schemeClr val="lt2"/>
                          </a:solidFill>
                        </a:rPr>
                        <a:t>USA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6650"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Open Sans"/>
                        <a:buChar char="●"/>
                      </a:pPr>
                      <a:endParaRPr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313" name="Google Shape;313;p54"/>
          <p:cNvGraphicFramePr/>
          <p:nvPr>
            <p:extLst>
              <p:ext uri="{D42A27DB-BD31-4B8C-83A1-F6EECF244321}">
                <p14:modId xmlns:p14="http://schemas.microsoft.com/office/powerpoint/2010/main" val="3799349031"/>
              </p:ext>
            </p:extLst>
          </p:nvPr>
        </p:nvGraphicFramePr>
        <p:xfrm>
          <a:off x="2667935" y="2077799"/>
          <a:ext cx="6110306" cy="2256535"/>
        </p:xfrm>
        <a:graphic>
          <a:graphicData uri="http://schemas.openxmlformats.org/drawingml/2006/table">
            <a:tbl>
              <a:tblPr>
                <a:noFill/>
                <a:tableStyleId>{AFAEB9F7-B890-4BF5-A6C3-C9C6E820D2B7}</a:tableStyleId>
              </a:tblPr>
              <a:tblGrid>
                <a:gridCol w="185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576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01716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I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Times" pitchFamily="2" charset="0"/>
                          <a:ea typeface="Arial"/>
                          <a:cs typeface="Arial"/>
                          <a:sym typeface="Arial"/>
                        </a:rPr>
                        <a:t>Originally, the dataset come from the CDC and is a major part of the Behavioural Risk Factor Surveillance System (BRFSS), which conducts annual telephone surveys to gather data on the health status of U.S. residents. I collected it from Kaggle.com.</a:t>
                      </a:r>
                      <a:endParaRPr b="0" dirty="0">
                        <a:solidFill>
                          <a:schemeClr val="lt2"/>
                        </a:solidFill>
                        <a:latin typeface="Times" pitchFamily="2" charset="0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743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dirty="0">
                        <a:solidFill>
                          <a:schemeClr val="lt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b="1" dirty="0">
                        <a:solidFill>
                          <a:schemeClr val="lt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743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dirty="0">
                        <a:solidFill>
                          <a:schemeClr val="lt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b="1" dirty="0">
                        <a:solidFill>
                          <a:schemeClr val="lt2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3"/>
          <p:cNvSpPr txBox="1">
            <a:spLocks noGrp="1"/>
          </p:cNvSpPr>
          <p:nvPr>
            <p:ph type="title" idx="22"/>
          </p:nvPr>
        </p:nvSpPr>
        <p:spPr>
          <a:xfrm>
            <a:off x="658800" y="257175"/>
            <a:ext cx="5786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0124D"/>
                </a:solidFill>
              </a:rPr>
              <a:t>Problem Statements</a:t>
            </a:r>
            <a:endParaRPr dirty="0">
              <a:solidFill>
                <a:srgbClr val="20124D"/>
              </a:solidFill>
            </a:endParaRPr>
          </a:p>
        </p:txBody>
      </p:sp>
      <p:sp>
        <p:nvSpPr>
          <p:cNvPr id="289" name="Google Shape;289;p53"/>
          <p:cNvSpPr txBox="1">
            <a:spLocks noGrp="1"/>
          </p:cNvSpPr>
          <p:nvPr>
            <p:ph type="subTitle" idx="2"/>
          </p:nvPr>
        </p:nvSpPr>
        <p:spPr>
          <a:xfrm>
            <a:off x="746060" y="1422968"/>
            <a:ext cx="2442000" cy="5186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IN" sz="1200" dirty="0"/>
              <a:t>Which age group has the highest incidence of heart disease?</a:t>
            </a:r>
            <a:endParaRPr sz="1200" dirty="0">
              <a:solidFill>
                <a:schemeClr val="lt2"/>
              </a:solidFill>
            </a:endParaRPr>
          </a:p>
        </p:txBody>
      </p:sp>
      <p:sp>
        <p:nvSpPr>
          <p:cNvPr id="291" name="Google Shape;291;p53"/>
          <p:cNvSpPr txBox="1">
            <a:spLocks noGrp="1"/>
          </p:cNvSpPr>
          <p:nvPr>
            <p:ph type="subTitle" idx="4"/>
          </p:nvPr>
        </p:nvSpPr>
        <p:spPr>
          <a:xfrm>
            <a:off x="3340374" y="1416560"/>
            <a:ext cx="24420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IN" sz="1200" dirty="0"/>
              <a:t>What is the highest BMI among different ages?</a:t>
            </a:r>
            <a:endParaRPr sz="1200" dirty="0">
              <a:solidFill>
                <a:schemeClr val="lt2"/>
              </a:solidFill>
            </a:endParaRPr>
          </a:p>
        </p:txBody>
      </p:sp>
      <p:sp>
        <p:nvSpPr>
          <p:cNvPr id="292" name="Google Shape;292;p53"/>
          <p:cNvSpPr txBox="1">
            <a:spLocks noGrp="1"/>
          </p:cNvSpPr>
          <p:nvPr>
            <p:ph type="title" idx="5"/>
          </p:nvPr>
        </p:nvSpPr>
        <p:spPr>
          <a:xfrm>
            <a:off x="708536" y="955389"/>
            <a:ext cx="402300" cy="3474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01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294" name="Google Shape;294;p53"/>
          <p:cNvSpPr txBox="1">
            <a:spLocks noGrp="1"/>
          </p:cNvSpPr>
          <p:nvPr>
            <p:ph type="subTitle" idx="7"/>
          </p:nvPr>
        </p:nvSpPr>
        <p:spPr>
          <a:xfrm>
            <a:off x="6087002" y="1398895"/>
            <a:ext cx="2442000" cy="6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IN" sz="1200" dirty="0"/>
              <a:t>What is the smoking and alcohol consumption rate among all?</a:t>
            </a:r>
            <a:endParaRPr sz="1200" dirty="0">
              <a:solidFill>
                <a:schemeClr val="lt2"/>
              </a:solidFill>
            </a:endParaRPr>
          </a:p>
        </p:txBody>
      </p:sp>
      <p:sp>
        <p:nvSpPr>
          <p:cNvPr id="295" name="Google Shape;295;p53"/>
          <p:cNvSpPr txBox="1">
            <a:spLocks noGrp="1"/>
          </p:cNvSpPr>
          <p:nvPr>
            <p:ph type="title" idx="8"/>
          </p:nvPr>
        </p:nvSpPr>
        <p:spPr>
          <a:xfrm>
            <a:off x="5980675" y="955389"/>
            <a:ext cx="402300" cy="3474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03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296" name="Google Shape;296;p53"/>
          <p:cNvSpPr txBox="1">
            <a:spLocks noGrp="1"/>
          </p:cNvSpPr>
          <p:nvPr>
            <p:ph type="subTitle" idx="9"/>
          </p:nvPr>
        </p:nvSpPr>
        <p:spPr>
          <a:xfrm>
            <a:off x="721325" y="2571504"/>
            <a:ext cx="2442000" cy="6705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IN" sz="1200" dirty="0"/>
              <a:t>What is the reason for most women having heart disease?</a:t>
            </a:r>
            <a:endParaRPr sz="1200" dirty="0">
              <a:solidFill>
                <a:schemeClr val="lt2"/>
              </a:solidFill>
            </a:endParaRPr>
          </a:p>
        </p:txBody>
      </p:sp>
      <p:sp>
        <p:nvSpPr>
          <p:cNvPr id="298" name="Google Shape;298;p53"/>
          <p:cNvSpPr txBox="1">
            <a:spLocks noGrp="1"/>
          </p:cNvSpPr>
          <p:nvPr>
            <p:ph type="title" idx="14"/>
          </p:nvPr>
        </p:nvSpPr>
        <p:spPr>
          <a:xfrm>
            <a:off x="708536" y="2211430"/>
            <a:ext cx="402300" cy="347400"/>
          </a:xfrm>
          <a:prstGeom prst="rect">
            <a:avLst/>
          </a:prstGeom>
          <a:solidFill>
            <a:schemeClr val="accent5"/>
          </a:solidFill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04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00" name="Google Shape;300;p53"/>
          <p:cNvSpPr txBox="1">
            <a:spLocks noGrp="1"/>
          </p:cNvSpPr>
          <p:nvPr>
            <p:ph type="subTitle" idx="16"/>
          </p:nvPr>
        </p:nvSpPr>
        <p:spPr>
          <a:xfrm>
            <a:off x="3351000" y="2640243"/>
            <a:ext cx="24420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IN" sz="1200" dirty="0"/>
              <a:t>Is Heart disease associated with higher BMI?</a:t>
            </a:r>
            <a:endParaRPr sz="1200" dirty="0">
              <a:solidFill>
                <a:schemeClr val="lt2"/>
              </a:solidFill>
            </a:endParaRPr>
          </a:p>
        </p:txBody>
      </p:sp>
      <p:sp>
        <p:nvSpPr>
          <p:cNvPr id="301" name="Google Shape;301;p53"/>
          <p:cNvSpPr txBox="1">
            <a:spLocks noGrp="1"/>
          </p:cNvSpPr>
          <p:nvPr>
            <p:ph type="title" idx="17"/>
          </p:nvPr>
        </p:nvSpPr>
        <p:spPr>
          <a:xfrm>
            <a:off x="3351000" y="2211430"/>
            <a:ext cx="402300" cy="347400"/>
          </a:xfrm>
          <a:prstGeom prst="rect">
            <a:avLst/>
          </a:prstGeom>
          <a:solidFill>
            <a:schemeClr val="accent6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05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03" name="Google Shape;303;p53"/>
          <p:cNvSpPr txBox="1">
            <a:spLocks noGrp="1"/>
          </p:cNvSpPr>
          <p:nvPr>
            <p:ph type="subTitle" idx="19"/>
          </p:nvPr>
        </p:nvSpPr>
        <p:spPr>
          <a:xfrm>
            <a:off x="5980675" y="2669242"/>
            <a:ext cx="2442000" cy="6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IN" sz="1200" dirty="0"/>
              <a:t>Are diabetic conditions the most common cause of heart disease?</a:t>
            </a:r>
            <a:endParaRPr sz="1200" dirty="0">
              <a:solidFill>
                <a:schemeClr val="lt2"/>
              </a:solidFill>
            </a:endParaRPr>
          </a:p>
        </p:txBody>
      </p:sp>
      <p:sp>
        <p:nvSpPr>
          <p:cNvPr id="304" name="Google Shape;304;p53"/>
          <p:cNvSpPr txBox="1">
            <a:spLocks noGrp="1"/>
          </p:cNvSpPr>
          <p:nvPr>
            <p:ph type="title" idx="20"/>
          </p:nvPr>
        </p:nvSpPr>
        <p:spPr>
          <a:xfrm>
            <a:off x="5980675" y="2224350"/>
            <a:ext cx="402300" cy="347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06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305" name="Google Shape;305;p53"/>
          <p:cNvSpPr txBox="1">
            <a:spLocks noGrp="1"/>
          </p:cNvSpPr>
          <p:nvPr>
            <p:ph type="title" idx="21"/>
          </p:nvPr>
        </p:nvSpPr>
        <p:spPr>
          <a:xfrm>
            <a:off x="3351000" y="955389"/>
            <a:ext cx="402300" cy="347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02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34" name="Google Shape;304;p53">
            <a:extLst>
              <a:ext uri="{FF2B5EF4-FFF2-40B4-BE49-F238E27FC236}">
                <a16:creationId xmlns:a16="http://schemas.microsoft.com/office/drawing/2014/main" id="{46D8B184-F279-D04E-ADD4-1115F7781FFB}"/>
              </a:ext>
            </a:extLst>
          </p:cNvPr>
          <p:cNvSpPr txBox="1">
            <a:spLocks/>
          </p:cNvSpPr>
          <p:nvPr/>
        </p:nvSpPr>
        <p:spPr>
          <a:xfrm>
            <a:off x="658800" y="3475840"/>
            <a:ext cx="402300" cy="3474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5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>
                <a:solidFill>
                  <a:schemeClr val="lt2"/>
                </a:solidFill>
              </a:rPr>
              <a:t>07</a:t>
            </a:r>
          </a:p>
        </p:txBody>
      </p:sp>
      <p:sp>
        <p:nvSpPr>
          <p:cNvPr id="35" name="Google Shape;300;p53">
            <a:extLst>
              <a:ext uri="{FF2B5EF4-FFF2-40B4-BE49-F238E27FC236}">
                <a16:creationId xmlns:a16="http://schemas.microsoft.com/office/drawing/2014/main" id="{417C0BAF-705F-BA47-AF3A-63D204272B54}"/>
              </a:ext>
            </a:extLst>
          </p:cNvPr>
          <p:cNvSpPr txBox="1">
            <a:spLocks/>
          </p:cNvSpPr>
          <p:nvPr/>
        </p:nvSpPr>
        <p:spPr>
          <a:xfrm>
            <a:off x="658798" y="3881262"/>
            <a:ext cx="24420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IN" sz="1200" dirty="0"/>
              <a:t>What is the highest BMI among races?</a:t>
            </a:r>
          </a:p>
        </p:txBody>
      </p:sp>
      <p:sp>
        <p:nvSpPr>
          <p:cNvPr id="36" name="Google Shape;295;p53">
            <a:extLst>
              <a:ext uri="{FF2B5EF4-FFF2-40B4-BE49-F238E27FC236}">
                <a16:creationId xmlns:a16="http://schemas.microsoft.com/office/drawing/2014/main" id="{B4831535-9C53-D841-B41E-CFE218B72ECF}"/>
              </a:ext>
            </a:extLst>
          </p:cNvPr>
          <p:cNvSpPr txBox="1">
            <a:spLocks/>
          </p:cNvSpPr>
          <p:nvPr/>
        </p:nvSpPr>
        <p:spPr>
          <a:xfrm>
            <a:off x="3252706" y="3475840"/>
            <a:ext cx="402300" cy="347400"/>
          </a:xfrm>
          <a:prstGeom prst="rect">
            <a:avLst/>
          </a:prstGeom>
          <a:solidFill>
            <a:schemeClr val="accent4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5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>
                <a:solidFill>
                  <a:schemeClr val="lt2"/>
                </a:solidFill>
              </a:rPr>
              <a:t>08</a:t>
            </a:r>
          </a:p>
        </p:txBody>
      </p:sp>
      <p:sp>
        <p:nvSpPr>
          <p:cNvPr id="37" name="Google Shape;300;p53">
            <a:extLst>
              <a:ext uri="{FF2B5EF4-FFF2-40B4-BE49-F238E27FC236}">
                <a16:creationId xmlns:a16="http://schemas.microsoft.com/office/drawing/2014/main" id="{83F768DC-BD92-1C46-AD87-CDEB67277F41}"/>
              </a:ext>
            </a:extLst>
          </p:cNvPr>
          <p:cNvSpPr txBox="1">
            <a:spLocks/>
          </p:cNvSpPr>
          <p:nvPr/>
        </p:nvSpPr>
        <p:spPr>
          <a:xfrm>
            <a:off x="3258475" y="3872233"/>
            <a:ext cx="2702828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IN" sz="1100" dirty="0"/>
              <a:t>Which races are most affected by heart disease?</a:t>
            </a:r>
          </a:p>
        </p:txBody>
      </p:sp>
      <p:sp>
        <p:nvSpPr>
          <p:cNvPr id="39" name="Google Shape;292;p53">
            <a:extLst>
              <a:ext uri="{FF2B5EF4-FFF2-40B4-BE49-F238E27FC236}">
                <a16:creationId xmlns:a16="http://schemas.microsoft.com/office/drawing/2014/main" id="{F359BE97-8FBD-AC47-9928-E32A1A948CC2}"/>
              </a:ext>
            </a:extLst>
          </p:cNvPr>
          <p:cNvSpPr txBox="1">
            <a:spLocks/>
          </p:cNvSpPr>
          <p:nvPr/>
        </p:nvSpPr>
        <p:spPr>
          <a:xfrm>
            <a:off x="5980675" y="3480040"/>
            <a:ext cx="402300" cy="3474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5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>
                <a:solidFill>
                  <a:schemeClr val="lt2"/>
                </a:solidFill>
              </a:rPr>
              <a:t>09</a:t>
            </a:r>
          </a:p>
        </p:txBody>
      </p:sp>
      <p:sp>
        <p:nvSpPr>
          <p:cNvPr id="40" name="Google Shape;300;p53">
            <a:extLst>
              <a:ext uri="{FF2B5EF4-FFF2-40B4-BE49-F238E27FC236}">
                <a16:creationId xmlns:a16="http://schemas.microsoft.com/office/drawing/2014/main" id="{821D0FBB-4C32-784C-AD3F-2C2F1C7C2F23}"/>
              </a:ext>
            </a:extLst>
          </p:cNvPr>
          <p:cNvSpPr txBox="1">
            <a:spLocks/>
          </p:cNvSpPr>
          <p:nvPr/>
        </p:nvSpPr>
        <p:spPr>
          <a:xfrm>
            <a:off x="5961303" y="3893132"/>
            <a:ext cx="24420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 algn="just"/>
            <a:r>
              <a:rPr lang="en-IN" sz="1200" dirty="0"/>
              <a:t>Which race and age group consumes the most alcohol and cigarettes?</a:t>
            </a:r>
          </a:p>
        </p:txBody>
      </p:sp>
      <p:sp>
        <p:nvSpPr>
          <p:cNvPr id="41" name="Google Shape;305;p53">
            <a:extLst>
              <a:ext uri="{FF2B5EF4-FFF2-40B4-BE49-F238E27FC236}">
                <a16:creationId xmlns:a16="http://schemas.microsoft.com/office/drawing/2014/main" id="{B12B03B5-48ED-8D47-8F2E-01C26C51BE5A}"/>
              </a:ext>
            </a:extLst>
          </p:cNvPr>
          <p:cNvSpPr txBox="1">
            <a:spLocks/>
          </p:cNvSpPr>
          <p:nvPr/>
        </p:nvSpPr>
        <p:spPr>
          <a:xfrm>
            <a:off x="658800" y="4622259"/>
            <a:ext cx="402300" cy="347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5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>
                <a:solidFill>
                  <a:schemeClr val="lt2"/>
                </a:solidFill>
              </a:rPr>
              <a:t>10</a:t>
            </a:r>
          </a:p>
        </p:txBody>
      </p:sp>
      <p:sp>
        <p:nvSpPr>
          <p:cNvPr id="42" name="Google Shape;300;p53">
            <a:extLst>
              <a:ext uri="{FF2B5EF4-FFF2-40B4-BE49-F238E27FC236}">
                <a16:creationId xmlns:a16="http://schemas.microsoft.com/office/drawing/2014/main" id="{87F441CC-25CE-0B4D-84E4-97F26AB131FC}"/>
              </a:ext>
            </a:extLst>
          </p:cNvPr>
          <p:cNvSpPr txBox="1">
            <a:spLocks/>
          </p:cNvSpPr>
          <p:nvPr/>
        </p:nvSpPr>
        <p:spPr>
          <a:xfrm>
            <a:off x="1061100" y="4564237"/>
            <a:ext cx="24420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/>
            <a:r>
              <a:rPr lang="en-IN" sz="1200" dirty="0"/>
              <a:t>Which races has most diabetic?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5"/>
          <p:cNvSpPr/>
          <p:nvPr/>
        </p:nvSpPr>
        <p:spPr>
          <a:xfrm>
            <a:off x="4208700" y="754911"/>
            <a:ext cx="726600" cy="72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55"/>
          <p:cNvSpPr txBox="1">
            <a:spLocks noGrp="1"/>
          </p:cNvSpPr>
          <p:nvPr>
            <p:ph type="title"/>
          </p:nvPr>
        </p:nvSpPr>
        <p:spPr>
          <a:xfrm>
            <a:off x="2846400" y="1481511"/>
            <a:ext cx="34512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20" name="Google Shape;320;p55"/>
          <p:cNvSpPr txBox="1">
            <a:spLocks noGrp="1"/>
          </p:cNvSpPr>
          <p:nvPr>
            <p:ph type="subTitle" idx="1"/>
          </p:nvPr>
        </p:nvSpPr>
        <p:spPr>
          <a:xfrm>
            <a:off x="1048603" y="2281911"/>
            <a:ext cx="7046793" cy="251198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just" fontAlgn="base">
              <a:buFont typeface="Arial" panose="020B0604020202020204" pitchFamily="34" charset="0"/>
              <a:buChar char="•"/>
            </a:pPr>
            <a:r>
              <a:rPr lang="en-IN" sz="1400" dirty="0"/>
              <a:t>Heart disease is one of the leading causes of death for people of most races in the US (African Americans, American Indians and Alaska Natives, and white people).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IN" sz="1400" dirty="0"/>
              <a:t>About half of all Americans (47%) have at least 1 of 3 key risk factors for heart disease: high blood pressure, high cholesterol, and smoking. Other key indicator include diabetic status, obesity (high BMI), not getting enough physical activity or drinking too much alcohol.</a:t>
            </a:r>
          </a:p>
          <a:p>
            <a:pPr marL="425450" indent="-285750" algn="l" fontAlgn="base">
              <a:buFont typeface="Arial" panose="020B0604020202020204" pitchFamily="34" charset="0"/>
              <a:buChar char="•"/>
            </a:pPr>
            <a:r>
              <a:rPr lang="en-IN" sz="1400" dirty="0"/>
              <a:t>Detecting the factors that have the greatest impact on heart disease is very important in healthcare. </a:t>
            </a:r>
            <a:br>
              <a:rPr lang="en-IN" sz="1400" dirty="0"/>
            </a:br>
            <a:endParaRPr sz="1400" dirty="0"/>
          </a:p>
        </p:txBody>
      </p:sp>
      <p:sp>
        <p:nvSpPr>
          <p:cNvPr id="6" name="Google Shape;11078;p94">
            <a:extLst>
              <a:ext uri="{FF2B5EF4-FFF2-40B4-BE49-F238E27FC236}">
                <a16:creationId xmlns:a16="http://schemas.microsoft.com/office/drawing/2014/main" id="{F9BE1BEB-A745-7C43-9641-300C7261CC14}"/>
              </a:ext>
            </a:extLst>
          </p:cNvPr>
          <p:cNvSpPr/>
          <p:nvPr/>
        </p:nvSpPr>
        <p:spPr>
          <a:xfrm>
            <a:off x="4344368" y="893738"/>
            <a:ext cx="455264" cy="448946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8"/>
          <p:cNvSpPr/>
          <p:nvPr/>
        </p:nvSpPr>
        <p:spPr>
          <a:xfrm>
            <a:off x="4208700" y="1264425"/>
            <a:ext cx="726600" cy="726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58"/>
          <p:cNvSpPr txBox="1">
            <a:spLocks noGrp="1"/>
          </p:cNvSpPr>
          <p:nvPr>
            <p:ph type="title"/>
          </p:nvPr>
        </p:nvSpPr>
        <p:spPr>
          <a:xfrm>
            <a:off x="2846400" y="2016525"/>
            <a:ext cx="34512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Heart Disease</a:t>
            </a:r>
            <a:endParaRPr dirty="0"/>
          </a:p>
        </p:txBody>
      </p:sp>
      <p:sp>
        <p:nvSpPr>
          <p:cNvPr id="356" name="Google Shape;356;p58"/>
          <p:cNvSpPr txBox="1">
            <a:spLocks noGrp="1"/>
          </p:cNvSpPr>
          <p:nvPr>
            <p:ph type="subTitle" idx="1"/>
          </p:nvPr>
        </p:nvSpPr>
        <p:spPr>
          <a:xfrm>
            <a:off x="1514212" y="2420325"/>
            <a:ext cx="6350466" cy="11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/>
            <a:r>
              <a:rPr lang="en-IN" dirty="0"/>
              <a:t>Which age group has the highest incidence of heart disease?</a:t>
            </a:r>
          </a:p>
        </p:txBody>
      </p:sp>
      <p:sp>
        <p:nvSpPr>
          <p:cNvPr id="357" name="Google Shape;357;p58"/>
          <p:cNvSpPr txBox="1">
            <a:spLocks noGrp="1"/>
          </p:cNvSpPr>
          <p:nvPr>
            <p:ph type="title" idx="2"/>
          </p:nvPr>
        </p:nvSpPr>
        <p:spPr>
          <a:xfrm>
            <a:off x="4079550" y="1338225"/>
            <a:ext cx="984900" cy="57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F8D41830-6A57-F647-8656-1FACC348C51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75000"/>
          </a:blip>
          <a:srcRect l="29259" t="21502" r="17936" b="17375"/>
          <a:stretch/>
        </p:blipFill>
        <p:spPr>
          <a:xfrm>
            <a:off x="0" y="0"/>
            <a:ext cx="5213823" cy="514350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6481924-C532-7E44-A3A8-A0DA53D7E371}"/>
              </a:ext>
            </a:extLst>
          </p:cNvPr>
          <p:cNvSpPr/>
          <p:nvPr/>
        </p:nvSpPr>
        <p:spPr>
          <a:xfrm>
            <a:off x="5507664" y="2048530"/>
            <a:ext cx="33917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just"/>
            <a:r>
              <a:rPr lang="en-IN" dirty="0"/>
              <a:t>What age group has the highest incidence of heart disease?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98BB9C4-FB98-1E49-AD01-CE09C314B7DD}"/>
              </a:ext>
            </a:extLst>
          </p:cNvPr>
          <p:cNvSpPr txBox="1"/>
          <p:nvPr/>
        </p:nvSpPr>
        <p:spPr>
          <a:xfrm>
            <a:off x="5901070" y="1679944"/>
            <a:ext cx="2066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Age wise Heart disease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8"/>
          <p:cNvSpPr/>
          <p:nvPr/>
        </p:nvSpPr>
        <p:spPr>
          <a:xfrm>
            <a:off x="4208700" y="1264425"/>
            <a:ext cx="726600" cy="7266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58"/>
          <p:cNvSpPr txBox="1">
            <a:spLocks noGrp="1"/>
          </p:cNvSpPr>
          <p:nvPr>
            <p:ph type="title"/>
          </p:nvPr>
        </p:nvSpPr>
        <p:spPr>
          <a:xfrm>
            <a:off x="2846400" y="2016525"/>
            <a:ext cx="34512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BMI</a:t>
            </a:r>
            <a:endParaRPr dirty="0"/>
          </a:p>
        </p:txBody>
      </p:sp>
      <p:sp>
        <p:nvSpPr>
          <p:cNvPr id="356" name="Google Shape;356;p58"/>
          <p:cNvSpPr txBox="1">
            <a:spLocks noGrp="1"/>
          </p:cNvSpPr>
          <p:nvPr>
            <p:ph type="subTitle" idx="1"/>
          </p:nvPr>
        </p:nvSpPr>
        <p:spPr>
          <a:xfrm>
            <a:off x="2240142" y="2571750"/>
            <a:ext cx="4663715" cy="11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IN" dirty="0"/>
              <a:t>What is the highest BMI among different ages?</a:t>
            </a:r>
          </a:p>
        </p:txBody>
      </p:sp>
      <p:sp>
        <p:nvSpPr>
          <p:cNvPr id="357" name="Google Shape;357;p58"/>
          <p:cNvSpPr txBox="1">
            <a:spLocks noGrp="1"/>
          </p:cNvSpPr>
          <p:nvPr>
            <p:ph type="title" idx="2"/>
          </p:nvPr>
        </p:nvSpPr>
        <p:spPr>
          <a:xfrm>
            <a:off x="4079550" y="1338225"/>
            <a:ext cx="984900" cy="57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0213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2229EA4-8EC4-B348-B55A-FF78E07E6979}"/>
              </a:ext>
            </a:extLst>
          </p:cNvPr>
          <p:cNvSpPr txBox="1"/>
          <p:nvPr/>
        </p:nvSpPr>
        <p:spPr>
          <a:xfrm>
            <a:off x="6119281" y="2571750"/>
            <a:ext cx="16578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BMI is a key factor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4CFD84-2235-744A-8D2D-DB30927124C8}"/>
              </a:ext>
            </a:extLst>
          </p:cNvPr>
          <p:cNvSpPr txBox="1"/>
          <p:nvPr/>
        </p:nvSpPr>
        <p:spPr>
          <a:xfrm>
            <a:off x="5740441" y="1972475"/>
            <a:ext cx="29206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What is the highest BMI among different ages?</a:t>
            </a:r>
            <a:endParaRPr lang="en-IN" dirty="0">
              <a:solidFill>
                <a:schemeClr val="lt2"/>
              </a:solidFill>
            </a:endParaRPr>
          </a:p>
          <a:p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6AE9A65-AF93-0247-8539-3C76C66DA7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90000"/>
          </a:blip>
          <a:srcRect l="25535" t="18756" r="23700" b="20407"/>
          <a:stretch/>
        </p:blipFill>
        <p:spPr>
          <a:xfrm>
            <a:off x="226501" y="547592"/>
            <a:ext cx="5176008" cy="4048315"/>
          </a:xfrm>
          <a:prstGeom prst="rect">
            <a:avLst/>
          </a:prstGeom>
          <a:effectLst>
            <a:softEdge rad="3175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roken Heart Clinical Case by Slidesgo">
  <a:themeElements>
    <a:clrScheme name="Simple Light">
      <a:dk1>
        <a:srgbClr val="283238"/>
      </a:dk1>
      <a:lt1>
        <a:srgbClr val="FFFFFF"/>
      </a:lt1>
      <a:dk2>
        <a:srgbClr val="B9B9B9"/>
      </a:dk2>
      <a:lt2>
        <a:srgbClr val="283238"/>
      </a:lt2>
      <a:accent1>
        <a:srgbClr val="C9D8EC"/>
      </a:accent1>
      <a:accent2>
        <a:srgbClr val="BEDBDF"/>
      </a:accent2>
      <a:accent3>
        <a:srgbClr val="C1D6CF"/>
      </a:accent3>
      <a:accent4>
        <a:srgbClr val="BAB7CC"/>
      </a:accent4>
      <a:accent5>
        <a:srgbClr val="9EABBD"/>
      </a:accent5>
      <a:accent6>
        <a:srgbClr val="8DB1A7"/>
      </a:accent6>
      <a:hlink>
        <a:srgbClr val="28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1856</TotalTime>
  <Words>635</Words>
  <Application>Microsoft Macintosh PowerPoint</Application>
  <PresentationFormat>On-screen Show (16:9)</PresentationFormat>
  <Paragraphs>94</Paragraphs>
  <Slides>28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Open Sans</vt:lpstr>
      <vt:lpstr>Arial</vt:lpstr>
      <vt:lpstr>Calisto MT</vt:lpstr>
      <vt:lpstr>Josefin Slab SemiBold</vt:lpstr>
      <vt:lpstr>Lato</vt:lpstr>
      <vt:lpstr>Muli</vt:lpstr>
      <vt:lpstr>Times</vt:lpstr>
      <vt:lpstr>Open Sans SemiBold</vt:lpstr>
      <vt:lpstr>Broken Heart Clinical Case by Slidesgo</vt:lpstr>
      <vt:lpstr>Heart Disease Indicators </vt:lpstr>
      <vt:lpstr>Objectives</vt:lpstr>
      <vt:lpstr>Dataset</vt:lpstr>
      <vt:lpstr>Problem Statements</vt:lpstr>
      <vt:lpstr>Introduction</vt:lpstr>
      <vt:lpstr>Heart Disease</vt:lpstr>
      <vt:lpstr>PowerPoint Presentation</vt:lpstr>
      <vt:lpstr>BMI</vt:lpstr>
      <vt:lpstr>PowerPoint Presentation</vt:lpstr>
      <vt:lpstr>Bad Habits</vt:lpstr>
      <vt:lpstr>PowerPoint Presentation</vt:lpstr>
      <vt:lpstr>Females Affected </vt:lpstr>
      <vt:lpstr>PowerPoint Presentation</vt:lpstr>
      <vt:lpstr>High BMI</vt:lpstr>
      <vt:lpstr>PowerPoint Presentation</vt:lpstr>
      <vt:lpstr>Diabetic</vt:lpstr>
      <vt:lpstr>PowerPoint Presentation</vt:lpstr>
      <vt:lpstr>Races BMI</vt:lpstr>
      <vt:lpstr>PowerPoint Presentation</vt:lpstr>
      <vt:lpstr>Races Heart Disease</vt:lpstr>
      <vt:lpstr>PowerPoint Presentation</vt:lpstr>
      <vt:lpstr>Races Consumption</vt:lpstr>
      <vt:lpstr>PowerPoint Presentation</vt:lpstr>
      <vt:lpstr>Diabetic Races</vt:lpstr>
      <vt:lpstr>PowerPoint Presentation</vt:lpstr>
      <vt:lpstr>PowerPoint Presentation</vt:lpstr>
      <vt:lpstr>PowerPoint Presentation</vt:lpstr>
      <vt:lpstr>Video 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Indicators </dc:title>
  <cp:lastModifiedBy>Ritam Sahu</cp:lastModifiedBy>
  <cp:revision>11</cp:revision>
  <dcterms:modified xsi:type="dcterms:W3CDTF">2022-05-06T15:26:28Z</dcterms:modified>
</cp:coreProperties>
</file>